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8" r:id="rId2"/>
    <p:sldId id="297" r:id="rId3"/>
    <p:sldId id="259" r:id="rId4"/>
    <p:sldId id="262" r:id="rId5"/>
    <p:sldId id="263" r:id="rId6"/>
    <p:sldId id="264" r:id="rId7"/>
    <p:sldId id="265" r:id="rId8"/>
    <p:sldId id="274" r:id="rId9"/>
    <p:sldId id="288" r:id="rId10"/>
    <p:sldId id="293" r:id="rId11"/>
    <p:sldId id="289" r:id="rId12"/>
    <p:sldId id="290" r:id="rId13"/>
    <p:sldId id="291" r:id="rId14"/>
    <p:sldId id="294" r:id="rId15"/>
    <p:sldId id="295" r:id="rId16"/>
    <p:sldId id="296" r:id="rId17"/>
    <p:sldId id="266" r:id="rId18"/>
    <p:sldId id="267" r:id="rId19"/>
    <p:sldId id="268" r:id="rId20"/>
    <p:sldId id="269" r:id="rId21"/>
    <p:sldId id="270" r:id="rId22"/>
    <p:sldId id="271" r:id="rId23"/>
    <p:sldId id="277" r:id="rId24"/>
    <p:sldId id="278" r:id="rId25"/>
    <p:sldId id="272" r:id="rId26"/>
    <p:sldId id="276" r:id="rId27"/>
    <p:sldId id="275" r:id="rId28"/>
    <p:sldId id="279" r:id="rId29"/>
    <p:sldId id="280" r:id="rId30"/>
    <p:sldId id="284" r:id="rId31"/>
    <p:sldId id="282" r:id="rId32"/>
    <p:sldId id="283" r:id="rId33"/>
    <p:sldId id="285" r:id="rId34"/>
    <p:sldId id="286" r:id="rId35"/>
    <p:sldId id="287" r:id="rId36"/>
    <p:sldId id="27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C08"/>
    <a:srgbClr val="00FF00"/>
    <a:srgbClr val="00FDFF"/>
    <a:srgbClr val="FF40FF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2"/>
    <p:restoredTop sz="94586"/>
  </p:normalViewPr>
  <p:slideViewPr>
    <p:cSldViewPr snapToGrid="0" snapToObjects="1">
      <p:cViewPr>
        <p:scale>
          <a:sx n="89" d="100"/>
          <a:sy n="89" d="100"/>
        </p:scale>
        <p:origin x="7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hyperlink" Target="http://en.wikipedia.org/wiki/Tin_can_telephon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flickr.com/photos/kitcowan/2103850699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n.wikipedia.org/wiki/Internet_socket" TargetMode="Externa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TCP_and_UDP_po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20EB187-900F-4AF5-813B-101456D9F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/>
              <a:t>Introduction to Dynamic Web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Charles Severance</a:t>
            </a:r>
          </a:p>
          <a:p>
            <a:pPr algn="r"/>
            <a:r>
              <a:rPr lang="en-US" sz="2800">
                <a:solidFill>
                  <a:srgbClr val="FFFFFF"/>
                </a:solidFill>
              </a:rPr>
              <a:t>www.dj4e.com</a:t>
            </a:r>
          </a:p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24D17C8-E9C2-48A4-AA36-D7048A6CCC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13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14351" y="597207"/>
            <a:ext cx="10984173" cy="5417830"/>
            <a:chOff x="788988" y="1049337"/>
            <a:chExt cx="14724611" cy="7262762"/>
          </a:xfrm>
        </p:grpSpPr>
        <p:sp>
          <p:nvSpPr>
            <p:cNvPr id="5" name="Shape 312"/>
            <p:cNvSpPr txBox="1"/>
            <p:nvPr/>
          </p:nvSpPr>
          <p:spPr>
            <a:xfrm>
              <a:off x="4419600" y="7689900"/>
              <a:ext cx="110939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2"/>
                </a:rPr>
                <a:t>http://www.flickr.com/photos/kitcowan/2103850699/</a:t>
              </a:r>
            </a:p>
          </p:txBody>
        </p:sp>
        <p:pic>
          <p:nvPicPr>
            <p:cNvPr id="6" name="Shape 3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49599" y="1049337"/>
              <a:ext cx="4064000" cy="60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3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2500" y="1049337"/>
              <a:ext cx="7467600" cy="513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315"/>
            <p:cNvSpPr txBox="1"/>
            <p:nvPr/>
          </p:nvSpPr>
          <p:spPr>
            <a:xfrm>
              <a:off x="788988" y="6779469"/>
              <a:ext cx="97046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http://</a:t>
              </a: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en.wikipedia.org/wiki/Tin_can_telephone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37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Connections / Sockets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1332" y="4760207"/>
            <a:ext cx="4791176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21"/>
          <p:cNvSpPr txBox="1"/>
          <p:nvPr/>
        </p:nvSpPr>
        <p:spPr>
          <a:xfrm>
            <a:off x="3590211" y="5977871"/>
            <a:ext cx="8357007" cy="5264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http://en.wikipedia.org/wiki/Internet_socket</a:t>
            </a:r>
          </a:p>
        </p:txBody>
      </p:sp>
      <p:sp>
        <p:nvSpPr>
          <p:cNvPr id="8" name="Shape 322"/>
          <p:cNvSpPr txBox="1"/>
          <p:nvPr/>
        </p:nvSpPr>
        <p:spPr>
          <a:xfrm>
            <a:off x="244781" y="1690688"/>
            <a:ext cx="11702437" cy="2033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28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9" name="Shape 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1416" y="4002959"/>
            <a:ext cx="3151635" cy="15144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24"/>
          <p:cNvSpPr txBox="1"/>
          <p:nvPr/>
        </p:nvSpPr>
        <p:spPr>
          <a:xfrm>
            <a:off x="5254281" y="4527220"/>
            <a:ext cx="1917713" cy="4659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8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11" name="Shape 325"/>
          <p:cNvSpPr/>
          <p:nvPr/>
        </p:nvSpPr>
        <p:spPr>
          <a:xfrm>
            <a:off x="1730376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2" name="Shape 326"/>
          <p:cNvSpPr/>
          <p:nvPr/>
        </p:nvSpPr>
        <p:spPr>
          <a:xfrm>
            <a:off x="8522508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130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Port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7775"/>
          </a:xfrm>
        </p:spPr>
        <p:txBody>
          <a:bodyPr/>
          <a:lstStyle/>
          <a:p>
            <a:r>
              <a:rPr lang="en-US" dirty="0"/>
              <a:t>A port is an application-specific or process-specific software communications endpoint</a:t>
            </a:r>
          </a:p>
          <a:p>
            <a:r>
              <a:rPr lang="en-US" dirty="0"/>
              <a:t>It allows multiple networked applications to coexist on the same server</a:t>
            </a:r>
          </a:p>
          <a:p>
            <a:r>
              <a:rPr lang="en-US" dirty="0"/>
              <a:t>There is a list of well-known TCP port numbers</a:t>
            </a:r>
          </a:p>
          <a:p>
            <a:endParaRPr lang="en-US" dirty="0"/>
          </a:p>
        </p:txBody>
      </p:sp>
      <p:sp>
        <p:nvSpPr>
          <p:cNvPr id="5" name="Shape 334"/>
          <p:cNvSpPr txBox="1"/>
          <p:nvPr/>
        </p:nvSpPr>
        <p:spPr>
          <a:xfrm>
            <a:off x="573073" y="4856163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9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73952" y="223366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8650" y="1814551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5029" y="2664156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558" y="3458939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10399" y="1023515"/>
            <a:ext cx="2094156" cy="11387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40"/>
          <p:cNvSpPr txBox="1"/>
          <p:nvPr/>
        </p:nvSpPr>
        <p:spPr>
          <a:xfrm>
            <a:off x="518277" y="371475"/>
            <a:ext cx="5066506" cy="580721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www.dj4e.com</a:t>
            </a:r>
            <a:endParaRPr lang="en-US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grpSp>
        <p:nvGrpSpPr>
          <p:cNvPr id="6" name="Shape 341"/>
          <p:cNvGrpSpPr/>
          <p:nvPr/>
        </p:nvGrpSpPr>
        <p:grpSpPr>
          <a:xfrm>
            <a:off x="9490610" y="2671485"/>
            <a:ext cx="1959048" cy="1408971"/>
            <a:chOff x="0" y="0"/>
            <a:chExt cx="2576512" cy="1854200"/>
          </a:xfrm>
        </p:grpSpPr>
        <p:grpSp>
          <p:nvGrpSpPr>
            <p:cNvPr id="7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9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19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13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2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8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Shape 356"/>
          <p:cNvSpPr txBox="1"/>
          <p:nvPr/>
        </p:nvSpPr>
        <p:spPr>
          <a:xfrm>
            <a:off x="1730786" y="1250573"/>
            <a:ext cx="2737286" cy="548449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 E-Mail</a:t>
            </a:r>
            <a:endParaRPr lang="en-US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2" name="Shape 357"/>
          <p:cNvSpPr txBox="1"/>
          <p:nvPr/>
        </p:nvSpPr>
        <p:spPr>
          <a:xfrm>
            <a:off x="2499559" y="2073247"/>
            <a:ext cx="1978349" cy="550078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23" name="Shape 358"/>
          <p:cNvSpPr txBox="1"/>
          <p:nvPr/>
        </p:nvSpPr>
        <p:spPr>
          <a:xfrm>
            <a:off x="2489723" y="2952042"/>
            <a:ext cx="1978349" cy="50383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24" name="Shape 359"/>
          <p:cNvSpPr txBox="1"/>
          <p:nvPr/>
        </p:nvSpPr>
        <p:spPr>
          <a:xfrm>
            <a:off x="4543903" y="126483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25" name="Shape 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172" y="1228737"/>
            <a:ext cx="2065204" cy="105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361"/>
          <p:cNvSpPr txBox="1"/>
          <p:nvPr/>
        </p:nvSpPr>
        <p:spPr>
          <a:xfrm>
            <a:off x="1243343" y="4535661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  <p:sp>
        <p:nvSpPr>
          <p:cNvPr id="27" name="Shape 362"/>
          <p:cNvSpPr txBox="1"/>
          <p:nvPr/>
        </p:nvSpPr>
        <p:spPr>
          <a:xfrm>
            <a:off x="4543903" y="2079611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28" name="Shape 363"/>
          <p:cNvSpPr txBox="1"/>
          <p:nvPr/>
        </p:nvSpPr>
        <p:spPr>
          <a:xfrm>
            <a:off x="4543903" y="2952042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29" name="Shape 364"/>
          <p:cNvSpPr txBox="1"/>
          <p:nvPr/>
        </p:nvSpPr>
        <p:spPr>
          <a:xfrm>
            <a:off x="4543903" y="3727968"/>
            <a:ext cx="965049" cy="521126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0" name="Shape 365"/>
          <p:cNvSpPr txBox="1"/>
          <p:nvPr/>
        </p:nvSpPr>
        <p:spPr>
          <a:xfrm>
            <a:off x="4543903" y="4530836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1" name="Shape 366"/>
          <p:cNvSpPr txBox="1"/>
          <p:nvPr/>
        </p:nvSpPr>
        <p:spPr>
          <a:xfrm>
            <a:off x="4543903" y="531252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2" name="Shape 367"/>
          <p:cNvSpPr txBox="1"/>
          <p:nvPr/>
        </p:nvSpPr>
        <p:spPr>
          <a:xfrm>
            <a:off x="5584783" y="477980"/>
            <a:ext cx="2277515" cy="501825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3" name="Shape 368"/>
          <p:cNvCxnSpPr>
            <a:stCxn id="27" idx="3"/>
            <a:endCxn id="52" idx="1"/>
          </p:cNvCxnSpPr>
          <p:nvPr/>
        </p:nvCxnSpPr>
        <p:spPr>
          <a:xfrm>
            <a:off x="5508952" y="2340174"/>
            <a:ext cx="4332696" cy="789710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4" name="Shape 369"/>
          <p:cNvCxnSpPr>
            <a:stCxn id="25" idx="1"/>
            <a:endCxn id="24" idx="3"/>
          </p:cNvCxnSpPr>
          <p:nvPr/>
        </p:nvCxnSpPr>
        <p:spPr>
          <a:xfrm flipH="1" flipV="1">
            <a:off x="5508952" y="1525398"/>
            <a:ext cx="3821220" cy="22989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5" name="Shape 370"/>
          <p:cNvGrpSpPr/>
          <p:nvPr/>
        </p:nvGrpSpPr>
        <p:grpSpPr>
          <a:xfrm>
            <a:off x="9490610" y="4360321"/>
            <a:ext cx="1959048" cy="1408971"/>
            <a:chOff x="0" y="0"/>
            <a:chExt cx="2576512" cy="1854200"/>
          </a:xfrm>
        </p:grpSpPr>
        <p:grpSp>
          <p:nvGrpSpPr>
            <p:cNvPr id="36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8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40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50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41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44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2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43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7" name="Shape 3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Shape 387"/>
          <p:cNvSpPr txBox="1"/>
          <p:nvPr/>
        </p:nvSpPr>
        <p:spPr>
          <a:xfrm>
            <a:off x="9841648" y="2743864"/>
            <a:ext cx="1293165" cy="7720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53" name="Shape 388"/>
          <p:cNvCxnSpPr>
            <a:stCxn id="28" idx="3"/>
            <a:endCxn id="50" idx="1"/>
          </p:cNvCxnSpPr>
          <p:nvPr/>
        </p:nvCxnSpPr>
        <p:spPr>
          <a:xfrm>
            <a:off x="5508952" y="3212605"/>
            <a:ext cx="4249624" cy="1597670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" name="Shape 391"/>
          <p:cNvSpPr txBox="1"/>
          <p:nvPr/>
        </p:nvSpPr>
        <p:spPr>
          <a:xfrm>
            <a:off x="5299414" y="6178694"/>
            <a:ext cx="6506785" cy="3569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  <p:sp>
        <p:nvSpPr>
          <p:cNvPr id="60" name="Shape 358"/>
          <p:cNvSpPr txBox="1"/>
          <p:nvPr/>
        </p:nvSpPr>
        <p:spPr>
          <a:xfrm>
            <a:off x="2508822" y="3727968"/>
            <a:ext cx="1978349" cy="52112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64" name="Shape 361"/>
          <p:cNvSpPr txBox="1"/>
          <p:nvPr/>
        </p:nvSpPr>
        <p:spPr>
          <a:xfrm>
            <a:off x="1252102" y="5317350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317431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HyperText</a:t>
            </a:r>
            <a:r>
              <a:rPr lang="en-US" dirty="0" smtClean="0"/>
              <a:t> Transfer Protocol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Wandering through linked documents on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5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</a:t>
            </a:r>
            <a:r>
              <a:rPr lang="en-US" u="sng" dirty="0" err="1" smtClean="0"/>
              <a:t>H</a:t>
            </a:r>
            <a:r>
              <a:rPr lang="en-US" dirty="0" err="1" smtClean="0"/>
              <a:t>yper</a:t>
            </a:r>
            <a:r>
              <a:rPr lang="en-US" u="sng" dirty="0" err="1" smtClean="0"/>
              <a:t>T</a:t>
            </a:r>
            <a:r>
              <a:rPr lang="en-US" dirty="0" err="1" smtClean="0"/>
              <a:t>ext</a:t>
            </a:r>
            <a:r>
              <a:rPr lang="en-US" dirty="0" smtClean="0"/>
              <a:t> </a:t>
            </a:r>
            <a:r>
              <a:rPr lang="en-US" u="sng" dirty="0"/>
              <a:t>T</a:t>
            </a:r>
            <a:r>
              <a:rPr lang="en-US" dirty="0"/>
              <a:t>ransfer </a:t>
            </a:r>
            <a:r>
              <a:rPr lang="en-US" u="sng" dirty="0"/>
              <a:t>P</a:t>
            </a:r>
            <a:r>
              <a:rPr lang="en-US" dirty="0"/>
              <a:t>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dominant Application Layer Protocol on the Internet</a:t>
            </a:r>
          </a:p>
          <a:p>
            <a:r>
              <a:rPr lang="en-US" dirty="0"/>
              <a:t>Invented for the Web - to retrieve HTML,  Images, Documents, etc.</a:t>
            </a:r>
          </a:p>
          <a:p>
            <a:r>
              <a:rPr lang="en-US" dirty="0"/>
              <a:t>Extended to handle data in addition to documents - RSS, Web Services, etc.</a:t>
            </a:r>
          </a:p>
          <a:p>
            <a:r>
              <a:rPr lang="en-US" dirty="0"/>
              <a:t>Basic Concept:  Make a connection - Request a document - Retrieve the document - Close the </a:t>
            </a:r>
            <a:r>
              <a:rPr lang="en-US" dirty="0" smtClean="0"/>
              <a:t>connection</a:t>
            </a:r>
          </a:p>
          <a:p>
            <a:endParaRPr lang="en-US" dirty="0"/>
          </a:p>
          <a:p>
            <a:r>
              <a:rPr lang="en-US" dirty="0" smtClean="0"/>
              <a:t>Internet and sockets were created in the 1970's, HTTP was invented in 1990 and is an application protocol that runs atop sockets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4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1290224" y="2469722"/>
            <a:ext cx="9233297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latin typeface="Courier" charset="0"/>
                <a:ea typeface="ＭＳ Ｐゴシック" charset="-128"/>
                <a:sym typeface="Courier" charset="0"/>
              </a:rPr>
              <a:t>http</a:t>
            </a:r>
            <a:r>
              <a:rPr lang="en-US" altLang="en-US" sz="4000" dirty="0" smtClean="0">
                <a:solidFill>
                  <a:srgbClr val="00FF00"/>
                </a:solidFill>
                <a:latin typeface="Courier" charset="0"/>
                <a:ea typeface="ＭＳ Ｐゴシック" charset="-128"/>
                <a:sym typeface="Courier" charset="0"/>
              </a:rPr>
              <a:t>://</a:t>
            </a:r>
            <a:r>
              <a:rPr lang="en-US" altLang="en-US" sz="4000" dirty="0" smtClean="0">
                <a:solidFill>
                  <a:srgbClr val="FF00FF"/>
                </a:solidFill>
                <a:latin typeface="Courier" charset="0"/>
                <a:ea typeface="ＭＳ Ｐゴシック" charset="-128"/>
                <a:sym typeface="Courier" charset="0"/>
              </a:rPr>
              <a:t>data.pr4e.org</a:t>
            </a:r>
            <a:r>
              <a:rPr lang="en-US" altLang="en-US" sz="4000" dirty="0" smtClean="0">
                <a:solidFill>
                  <a:srgbClr val="FF7F00"/>
                </a:solidFill>
                <a:latin typeface="Courier" charset="0"/>
                <a:ea typeface="ＭＳ Ｐゴシック" charset="-128"/>
                <a:sym typeface="Courier" charset="0"/>
              </a:rPr>
              <a:t>/page1.htm</a:t>
            </a:r>
            <a:endParaRPr lang="en-US" altLang="en-US" sz="4000" dirty="0" smtClean="0">
              <a:solidFill>
                <a:srgbClr val="FF7F00"/>
              </a:solidFill>
              <a:latin typeface="Courier" charset="0"/>
              <a:ea typeface="ＭＳ Ｐゴシック" charset="-128"/>
              <a:sym typeface="Courier" charset="0"/>
            </a:endParaRP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1203614" y="3686816"/>
            <a:ext cx="1807096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ea typeface="ＭＳ Ｐゴシック" charset="-128"/>
              </a:rPr>
              <a:t>protocol</a:t>
            </a: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4997064" y="3686816"/>
            <a:ext cx="908903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00FF"/>
                </a:solidFill>
                <a:ea typeface="ＭＳ Ｐゴシック" charset="-128"/>
              </a:rPr>
              <a:t>host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089846" y="3686816"/>
            <a:ext cx="2095125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7F00"/>
                </a:solidFill>
                <a:ea typeface="ＭＳ Ｐゴシック" charset="-128"/>
              </a:rPr>
              <a:t>document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3454723" y="1973891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7448308" y="1690688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199001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Standards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standards for all of the Internet protocols (inner workings) are developed by an organization</a:t>
            </a:r>
          </a:p>
          <a:p>
            <a:r>
              <a:rPr lang="en-US" dirty="0"/>
              <a:t>Internet Engineering Task Force (IETF)</a:t>
            </a:r>
          </a:p>
          <a:p>
            <a:r>
              <a:rPr lang="en-US" dirty="0" err="1"/>
              <a:t>www.ietf.org</a:t>
            </a:r>
            <a:endParaRPr lang="en-US" dirty="0"/>
          </a:p>
          <a:p>
            <a:r>
              <a:rPr lang="en-US" dirty="0"/>
              <a:t>Standards are called “RFCs” - “Request for Comments”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635579" y="1825624"/>
            <a:ext cx="4861652" cy="4241543"/>
            <a:chOff x="6635579" y="1825625"/>
            <a:chExt cx="3733800" cy="32575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3517" y="1825625"/>
              <a:ext cx="3700462" cy="142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754" y="3532188"/>
              <a:ext cx="3705225" cy="69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6635579" y="4806950"/>
              <a:ext cx="37338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FFFF00"/>
                  </a:solidFill>
                  <a:ea typeface="ＭＳ Ｐゴシック" charset="-128"/>
                </a:rPr>
                <a:t>Source: http://tools.ietf.org/html/rfc791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08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5" y="939114"/>
            <a:ext cx="5649322" cy="51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5945164" y="244642"/>
            <a:ext cx="6246836" cy="51908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smtClean="0">
                <a:solidFill>
                  <a:srgbClr val="FFC000"/>
                </a:solidFill>
                <a:ea typeface="ＭＳ Ｐゴシック" charset="-128"/>
              </a:rPr>
              <a:t>http://www.w3.org/Protocols/</a:t>
            </a:r>
            <a:r>
              <a:rPr lang="en-US" altLang="en-US" sz="2000" smtClean="0">
                <a:solidFill>
                  <a:srgbClr val="FFC000"/>
                </a:solidFill>
                <a:ea typeface="ＭＳ Ｐゴシック" charset="-128"/>
              </a:rPr>
              <a:t>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16456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4" b="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19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Free Book on Networking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723420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If you find this topic area interesting and/or need more detail</a:t>
            </a:r>
          </a:p>
          <a:p>
            <a:r>
              <a:rPr lang="en-US" sz="2400" dirty="0" err="1" smtClean="0"/>
              <a:t>www.net-intro.com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www.coursera.org</a:t>
            </a:r>
            <a:r>
              <a:rPr lang="en-US" sz="2400" dirty="0"/>
              <a:t>/learn/</a:t>
            </a:r>
            <a:r>
              <a:rPr lang="en-US" sz="2400" dirty="0" err="1"/>
              <a:t>insidetheinternet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" r="2863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369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HTTP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the server like </a:t>
            </a:r>
            <a:r>
              <a:rPr lang="en-US" dirty="0" smtClean="0"/>
              <a:t>data.pr4e.org</a:t>
            </a:r>
            <a:endParaRPr lang="en-US" dirty="0"/>
          </a:p>
          <a:p>
            <a:r>
              <a:rPr lang="en-US" dirty="0"/>
              <a:t>-  a “handshake”</a:t>
            </a:r>
          </a:p>
          <a:p>
            <a:r>
              <a:rPr lang="en-US" dirty="0"/>
              <a:t>Request a document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</a:t>
            </a:r>
            <a:r>
              <a:rPr lang="en-US" dirty="0" smtClean="0"/>
              <a:t>://data.pr4e.org/page1.htm </a:t>
            </a:r>
            <a:r>
              <a:rPr lang="en-US" dirty="0"/>
              <a:t>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www.mlive.com</a:t>
            </a:r>
            <a:r>
              <a:rPr lang="en-US" dirty="0"/>
              <a:t>/</a:t>
            </a:r>
            <a:r>
              <a:rPr lang="en-US" dirty="0" err="1"/>
              <a:t>ann</a:t>
            </a:r>
            <a:r>
              <a:rPr lang="en-US" dirty="0"/>
              <a:t>-arbor/ 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www.facebook.com</a:t>
            </a:r>
            <a:r>
              <a:rPr lang="en-US" dirty="0"/>
              <a:t> HTTP/1.0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6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850792" y="1434685"/>
            <a:ext cx="1372163" cy="2207391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380999" y="959941"/>
            <a:ext cx="97112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$ </a:t>
            </a:r>
            <a:r>
              <a:rPr lang="en-US" altLang="x-none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data.pr4e.org 80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Connected to data.pr4e.org character is '^]'.</a:t>
            </a:r>
          </a:p>
          <a:p>
            <a:pPr eaLnBrk="1" hangingPunct="1"/>
            <a:r>
              <a:rPr lang="en-US" altLang="x-none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http://data.pr4e.org/page1.htm HTTP/1.0</a:t>
            </a:r>
          </a:p>
          <a:p>
            <a:pPr eaLnBrk="1" hangingPunct="1"/>
            <a:endParaRPr lang="en-US" altLang="x-none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04 Jan 2018 14:45:10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Server: Apache/2.4.7 (Ubuntu)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Mon, 15 May 2017 11:11:47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/>
            <a:endParaRPr lang="en-US" altLang="x-none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95047" y="3489615"/>
            <a:ext cx="2083654" cy="7225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375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9267457" y="862398"/>
            <a:ext cx="2538833" cy="6275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925" smtClean="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10124782" y="1655646"/>
            <a:ext cx="17677" cy="1617428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rot="10800000" flipH="1">
            <a:off x="10529140" y="1673322"/>
            <a:ext cx="17677" cy="1650572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rot="10800000" flipH="1">
            <a:off x="10935707" y="1646807"/>
            <a:ext cx="15467" cy="1650572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</p:spTree>
    <p:extLst>
      <p:ext uri="{BB962C8B-B14F-4D97-AF65-F5344CB8AC3E}">
        <p14:creationId xmlns:p14="http://schemas.microsoft.com/office/powerpoint/2010/main" val="179575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 b="-1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" r="-1" b="16586"/>
          <a:stretch/>
        </p:blipFill>
        <p:spPr bwMode="auto">
          <a:xfrm>
            <a:off x="6089904" y="2487168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901FED-4FC9-4ED5-8123-C98BCD1616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altLang="x-none" dirty="0">
                <a:solidFill>
                  <a:srgbClr val="000000"/>
                </a:solidFill>
              </a:rPr>
              <a:t>Accurate Hacking in the Movies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Matrix Reloaded</a:t>
            </a:r>
          </a:p>
          <a:p>
            <a:r>
              <a:rPr lang="en-US" dirty="0">
                <a:solidFill>
                  <a:srgbClr val="000000"/>
                </a:solidFill>
              </a:rPr>
              <a:t>Bourne Ultimatum</a:t>
            </a:r>
          </a:p>
          <a:p>
            <a:r>
              <a:rPr lang="en-US" dirty="0">
                <a:solidFill>
                  <a:srgbClr val="000000"/>
                </a:solidFill>
              </a:rPr>
              <a:t>Die Hard 4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...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515207" y="6026118"/>
            <a:ext cx="52441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http://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nmap.org</a:t>
            </a: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movies.html</a:t>
            </a:r>
            <a:endParaRPr lang="en-US" altLang="en-US" dirty="0" smtClean="0">
              <a:solidFill>
                <a:srgbClr val="00206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94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World's Simplest Browser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668031" cy="39703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19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https://www.dj4e.com/code/http/socket1.py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644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337" y="365125"/>
            <a:ext cx="859401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 python3 socket1.py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HTTP/1.1 200 OK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Date: Sat, 19 Jan 2019 04:23:25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Server: Apache/2.4.18 (Ubuntu)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Last-Modified: Mon, 15 May 2017 11:11:47 GMT</a:t>
            </a:r>
          </a:p>
          <a:p>
            <a:r>
              <a:rPr lang="en-US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ETag</a:t>
            </a:r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 "80-54f8e1f004857"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Accept-Ranges: bytes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Content-Length: 128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Cache-Control: max-age=0, no-cache, no-store, must-revalidate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Pragma: no-cache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Expires: Wed, 11 Jan 1984 05:00:00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Connection: close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Content-Type: text/html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&lt;h1&gt;The First Page&lt;/h1&gt;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&lt;p&gt;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If you like, you can switch to the 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&lt;a </a:t>
            </a:r>
            <a:r>
              <a:rPr lang="en-US" b="1" dirty="0" err="1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="http://data.pr4e.org/page2.htm"&gt;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Second Page&lt;/a&gt;.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&lt;/p&gt;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7963" y="1147763"/>
            <a:ext cx="9668031" cy="3970318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9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Slightly Easier </a:t>
            </a:r>
            <a:r>
              <a:rPr lang="mr-IN" dirty="0"/>
              <a:t>–</a:t>
            </a:r>
            <a:r>
              <a:rPr lang="en-US" dirty="0"/>
              <a:t> Browser Developer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Chrome: View &gt; Developer</a:t>
            </a:r>
          </a:p>
          <a:p>
            <a:r>
              <a:rPr lang="en-US" sz="2400" dirty="0" err="1"/>
              <a:t>FireFox</a:t>
            </a:r>
            <a:r>
              <a:rPr lang="en-US" sz="2400" dirty="0"/>
              <a:t>: Tools -&gt; Web Developer -&gt; Toggle</a:t>
            </a:r>
          </a:p>
          <a:p>
            <a:r>
              <a:rPr lang="en-US" sz="2400" dirty="0"/>
              <a:t>Safari: Preferences &gt; Advanced &gt; Show Develop 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r="1" b="4956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35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server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the mighty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3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0025" y="3298295"/>
            <a:ext cx="11561077" cy="2941867"/>
            <a:chOff x="200025" y="3298295"/>
            <a:chExt cx="11561077" cy="2941867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00025" y="3298295"/>
              <a:ext cx="11541171" cy="29418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Browser</a:t>
              </a:r>
            </a:p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App</a:t>
              </a:r>
              <a:endParaRPr lang="en-US" altLang="x-none" sz="3600" dirty="0"/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4172185" y="4316634"/>
              <a:ext cx="7136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>
                  <a:solidFill>
                    <a:schemeClr val="bg1"/>
                  </a:solidFill>
                </a:rPr>
                <a:t>Click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93" y="3503161"/>
              <a:ext cx="4020971" cy="2683182"/>
            </a:xfrm>
            <a:prstGeom prst="rect">
              <a:avLst/>
            </a:prstGeom>
          </p:spPr>
        </p:pic>
        <p:sp>
          <p:nvSpPr>
            <p:cNvPr id="25" name="Line 8"/>
            <p:cNvSpPr>
              <a:spLocks noChangeShapeType="1"/>
            </p:cNvSpPr>
            <p:nvPr/>
          </p:nvSpPr>
          <p:spPr bwMode="auto">
            <a:xfrm flipH="1">
              <a:off x="3175418" y="3807464"/>
              <a:ext cx="1776854" cy="1001576"/>
            </a:xfrm>
            <a:prstGeom prst="line">
              <a:avLst/>
            </a:prstGeom>
            <a:noFill/>
            <a:ln w="114300">
              <a:solidFill>
                <a:schemeClr val="accent1">
                  <a:lumMod val="50000"/>
                </a:schemeClr>
              </a:solidFill>
              <a:miter lim="800000"/>
              <a:headEnd type="stealth" w="med" len="med"/>
              <a:tailEnd/>
            </a:ln>
            <a:ex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2000">
                <a:ea typeface="ヒラギノ角ゴ ProN W3" charset="0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rot="10800000">
              <a:off x="6887708" y="3717706"/>
              <a:ext cx="1172618" cy="791052"/>
            </a:xfrm>
            <a:prstGeom prst="line">
              <a:avLst/>
            </a:prstGeom>
            <a:noFill/>
            <a:ln w="114300">
              <a:solidFill>
                <a:schemeClr val="bg1"/>
              </a:solidFill>
              <a:miter lim="800000"/>
              <a:headEnd type="stealth" w="med" len="med"/>
              <a:tailEnd/>
            </a:ln>
            <a:extLst>
              <a:ext uri="{909E8E84-426E-40dd-AFC4-6F175D3DCCD1}"/>
            </a:ex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1139"/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6795818" y="4937038"/>
              <a:ext cx="1247070" cy="101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 smtClean="0">
                  <a:solidFill>
                    <a:schemeClr val="bg1"/>
                  </a:solidFill>
                </a:rPr>
                <a:t>Parse/</a:t>
              </a:r>
            </a:p>
            <a:p>
              <a:pPr algn="ctr" eaLnBrk="1" hangingPunct="1">
                <a:defRPr/>
              </a:pPr>
              <a:r>
                <a:rPr lang="en-US" altLang="en-US" sz="2025" dirty="0" smtClean="0">
                  <a:solidFill>
                    <a:schemeClr val="bg1"/>
                  </a:solidFill>
                </a:rPr>
                <a:t>Render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998" y="3469521"/>
              <a:ext cx="3810104" cy="2770641"/>
            </a:xfrm>
            <a:prstGeom prst="rect">
              <a:avLst/>
            </a:prstGeom>
          </p:spPr>
        </p:pic>
      </p:grp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581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71464" y="255549"/>
            <a:ext cx="11287124" cy="3635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4223861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3890701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3907463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321797" y="4697490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8199" y="3479253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149411" y="5535110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982366" y="4697490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58208" y="5472112"/>
            <a:ext cx="4071356" cy="11715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1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21" y="5576064"/>
            <a:ext cx="1393130" cy="98719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65" y="5535110"/>
            <a:ext cx="1320071" cy="101937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89728" y="5922589"/>
            <a:ext cx="3768480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6096" y="1447365"/>
            <a:ext cx="1787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?????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0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76700" cy="1892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World's </a:t>
            </a:r>
            <a:r>
              <a:rPr lang="en-US" smtClean="0"/>
              <a:t>Simplest Web Server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00538" y="373062"/>
            <a:ext cx="7449463" cy="58169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 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socket(AF_INET, SOCK_STREAM)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serversocket.bind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'localhost'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serversocket.listen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address) =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serversocket.accept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clientsocket.recv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5000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rd.split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&gt;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) :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"HTTP/1.1 200 OK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data += 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"Content-Type: text/html; charset=utf-8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World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clientsocket.sendall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data.encode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clientsocket.shutdown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(SHUT_WR)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KeyboardInterrupt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Shutting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down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Exception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Error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serversocket.close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'Access http://localhost:9000'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4008" y="6190039"/>
            <a:ext cx="5619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</a:t>
            </a:r>
            <a:r>
              <a:rPr lang="en-US" sz="2400" dirty="0" err="1" smtClean="0"/>
              <a:t>server.py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392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9274046" y="2021492"/>
            <a:ext cx="2242450" cy="3259326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Web Server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 dirty="0" err="1">
                <a:solidFill>
                  <a:srgbClr val="000000"/>
                </a:solidFill>
                <a:ea typeface="ヒラギノ角ゴ ProN W3" charset="0"/>
              </a:rPr>
              <a:t>DJango</a:t>
            </a: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 / Flask</a:t>
            </a:r>
          </a:p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Sqlite3 / MySQL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73" y="3088181"/>
            <a:ext cx="1330069" cy="100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5836938" y="2021492"/>
            <a:ext cx="1718553" cy="32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</a:t>
            </a:r>
          </a:p>
          <a:p>
            <a:pPr algn="ctr" eaLnBrk="1" hangingPunct="1">
              <a:defRPr/>
            </a:pPr>
            <a:endParaRPr lang="en-US" sz="240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HTML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CSS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DOM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JavaScript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JQuery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795724" y="5608533"/>
            <a:ext cx="4703723" cy="46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>
                <a:solidFill>
                  <a:srgbClr val="FFFF00"/>
                </a:solidFill>
              </a:rPr>
              <a:t>http://www.dr-chuck.com/page1.htm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2" y="1833086"/>
            <a:ext cx="5567387" cy="371510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28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17" y="1471390"/>
            <a:ext cx="6117114" cy="4991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/ Server Communication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9" y="2043112"/>
            <a:ext cx="6141985" cy="40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9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Simple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486899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'127.0.0.1'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://127.0.0.1/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HTTP/1.0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710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269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94" y="1454945"/>
            <a:ext cx="6124855" cy="4997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/ Server Communication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9" y="1454944"/>
            <a:ext cx="6124856" cy="49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32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Even Simpler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2550" y="2719388"/>
            <a:ext cx="948689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</a:t>
            </a:r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urllib.request.urlopen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'http://127.0.0.1:9000/</a:t>
            </a:r>
            <a:r>
              <a:rPr lang="en-US" dirty="0" err="1" smtClean="0">
                <a:solidFill>
                  <a:srgbClr val="B42419"/>
                </a:solidFill>
                <a:latin typeface="Menlo-Regular" charset="0"/>
              </a:rPr>
              <a:t>romeo.txt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line </a:t>
            </a:r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in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Menlo-Regula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line.decode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().strip())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6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https://www.dj4e.com/code/http/client2.py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2271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94" y="1457819"/>
            <a:ext cx="6100909" cy="4977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6" y="1454943"/>
            <a:ext cx="6124857" cy="499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Client2 / Server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57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/ Django Communication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14473"/>
            <a:ext cx="7765193" cy="5314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514473"/>
            <a:ext cx="4014788" cy="51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838200" y="1512888"/>
            <a:ext cx="5257800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These slides are Copyright 2019-  Charles R. Severance (</a:t>
            </a:r>
            <a:r>
              <a:rPr lang="en-US" altLang="x-none" sz="1400" dirty="0" err="1">
                <a:solidFill>
                  <a:schemeClr val="tx1"/>
                </a:solidFill>
              </a:rPr>
              <a:t>www.dr-chuck.com</a:t>
            </a:r>
            <a:r>
              <a:rPr lang="en-US" altLang="x-none" sz="1400" dirty="0">
                <a:solidFill>
                  <a:schemeClr val="tx1"/>
                </a:solidFill>
              </a:rPr>
              <a:t>) as part of www.dj4e.com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310312" y="1512888"/>
            <a:ext cx="5257800" cy="48936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200" dirty="0">
                <a:solidFill>
                  <a:srgbClr val="FFCC66"/>
                </a:solidFill>
                <a:latin typeface="Helvetica" charset="0"/>
                <a:ea typeface="ＭＳ Ｐゴシック" charset="-128"/>
                <a:sym typeface="Helvetica" charset="0"/>
              </a:rPr>
              <a:t>Continue new Contributors and Translators here</a:t>
            </a: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7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from the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time the user clicks on an anchor tag with an </a:t>
            </a:r>
            <a:r>
              <a:rPr lang="en-US" dirty="0" err="1"/>
              <a:t>href</a:t>
            </a:r>
            <a:r>
              <a:rPr lang="en-US" dirty="0"/>
              <a:t> =  value to switch to a new page, the browser makes a connection to the web server and issues a “GET” request - to GET the content of the page at the specified URL.</a:t>
            </a:r>
          </a:p>
          <a:p>
            <a:r>
              <a:rPr lang="en-US" dirty="0"/>
              <a:t>The server returns the HTML document to the browser, which formats and displays the document to the user.</a:t>
            </a:r>
          </a:p>
        </p:txBody>
      </p:sp>
    </p:spTree>
    <p:extLst>
      <p:ext uri="{BB962C8B-B14F-4D97-AF65-F5344CB8AC3E}">
        <p14:creationId xmlns:p14="http://schemas.microsoft.com/office/powerpoint/2010/main" val="107287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9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575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8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rot="10800000">
            <a:off x="6887708" y="3717706"/>
            <a:ext cx="1172618" cy="791052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795818" y="4937038"/>
            <a:ext cx="1247070" cy="101642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smtClean="0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 sz="2025" dirty="0" smtClean="0">
                <a:solidFill>
                  <a:schemeClr val="bg1"/>
                </a:solidFill>
              </a:rPr>
              <a:t>Render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98" y="3469521"/>
            <a:ext cx="3810104" cy="2770641"/>
          </a:xfrm>
          <a:prstGeom prst="rect">
            <a:avLst/>
          </a:prstGeom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51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Sockets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calls for pairs of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36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</TotalTime>
  <Words>1296</Words>
  <Application>Microsoft Macintosh PowerPoint</Application>
  <PresentationFormat>Widescreen</PresentationFormat>
  <Paragraphs>313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Cabin</vt:lpstr>
      <vt:lpstr>Calibri</vt:lpstr>
      <vt:lpstr>Calibri Light</vt:lpstr>
      <vt:lpstr>Courier</vt:lpstr>
      <vt:lpstr>Gill Sans</vt:lpstr>
      <vt:lpstr>Helvetica</vt:lpstr>
      <vt:lpstr>Mangal</vt:lpstr>
      <vt:lpstr>Menlo-Regular</vt:lpstr>
      <vt:lpstr>ＭＳ Ｐゴシック</vt:lpstr>
      <vt:lpstr>ヒラギノ角ゴ ProN W3</vt:lpstr>
      <vt:lpstr>Arial</vt:lpstr>
      <vt:lpstr>Office Theme</vt:lpstr>
      <vt:lpstr>Introduction to Dynamic Web Content</vt:lpstr>
      <vt:lpstr>A Free Book on Networking</vt:lpstr>
      <vt:lpstr>Web Application Technologies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Network Sockets</vt:lpstr>
      <vt:lpstr>PowerPoint Presentation</vt:lpstr>
      <vt:lpstr>TCP Connections / Sockets</vt:lpstr>
      <vt:lpstr>TCP Port Numbers</vt:lpstr>
      <vt:lpstr>PowerPoint Presentation</vt:lpstr>
      <vt:lpstr>HyperText Transfer Protocol</vt:lpstr>
      <vt:lpstr>HTTP - HyperText Transfer Protocol</vt:lpstr>
      <vt:lpstr>Uniform Resource Locator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The World's Simplest Browser</vt:lpstr>
      <vt:lpstr>PowerPoint Presentation</vt:lpstr>
      <vt:lpstr>Slightly Easier – Browser Developer Mode</vt:lpstr>
      <vt:lpstr>In the server</vt:lpstr>
      <vt:lpstr>PowerPoint Presentation</vt:lpstr>
      <vt:lpstr>PowerPoint Presentation</vt:lpstr>
      <vt:lpstr>The World's Simplest Web Server</vt:lpstr>
      <vt:lpstr>Browser / Server Communication</vt:lpstr>
      <vt:lpstr>A Very Simple Web Client</vt:lpstr>
      <vt:lpstr>Client / Server Communication</vt:lpstr>
      <vt:lpstr>An Even Simpler Web Client</vt:lpstr>
      <vt:lpstr>Client2 / Server Communication</vt:lpstr>
      <vt:lpstr>Browser / Django Communication</vt:lpstr>
      <vt:lpstr>Acknowledgements / Contributions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21</cp:revision>
  <dcterms:created xsi:type="dcterms:W3CDTF">2019-01-19T02:12:54Z</dcterms:created>
  <dcterms:modified xsi:type="dcterms:W3CDTF">2019-01-19T05:38:26Z</dcterms:modified>
</cp:coreProperties>
</file>